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B23C7"/>
    <a:srgbClr val="2E05DD"/>
    <a:srgbClr val="F5770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6AA167B-9AD4-4091-82E9-F427CC4BD05C}" type="datetimeFigureOut">
              <a:rPr lang="en-US" smtClean="0"/>
              <a:pPr/>
              <a:t>1/25/2012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46A735-D826-4C73-B648-D52E53C2F7C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6AA167B-9AD4-4091-82E9-F427CC4BD05C}" type="datetimeFigureOut">
              <a:rPr lang="en-US" smtClean="0"/>
              <a:pPr/>
              <a:t>1/25/2012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46A735-D826-4C73-B648-D52E53C2F7C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6AA167B-9AD4-4091-82E9-F427CC4BD05C}" type="datetimeFigureOut">
              <a:rPr lang="en-US" smtClean="0"/>
              <a:pPr/>
              <a:t>1/25/2012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46A735-D826-4C73-B648-D52E53C2F7C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6AA167B-9AD4-4091-82E9-F427CC4BD05C}" type="datetimeFigureOut">
              <a:rPr lang="en-US" smtClean="0"/>
              <a:pPr/>
              <a:t>1/25/2012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46A735-D826-4C73-B648-D52E53C2F7C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6AA167B-9AD4-4091-82E9-F427CC4BD05C}" type="datetimeFigureOut">
              <a:rPr lang="en-US" smtClean="0"/>
              <a:pPr/>
              <a:t>1/25/2012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46A735-D826-4C73-B648-D52E53C2F7C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6AA167B-9AD4-4091-82E9-F427CC4BD05C}" type="datetimeFigureOut">
              <a:rPr lang="en-US" smtClean="0"/>
              <a:pPr/>
              <a:t>1/25/2012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46A735-D826-4C73-B648-D52E53C2F7C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6AA167B-9AD4-4091-82E9-F427CC4BD05C}" type="datetimeFigureOut">
              <a:rPr lang="en-US" smtClean="0"/>
              <a:pPr/>
              <a:t>1/25/2012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B46A735-D826-4C73-B648-D52E53C2F7C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6AA167B-9AD4-4091-82E9-F427CC4BD05C}" type="datetimeFigureOut">
              <a:rPr lang="en-US" smtClean="0"/>
              <a:pPr/>
              <a:t>1/25/2012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B46A735-D826-4C73-B648-D52E53C2F7C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AA167B-9AD4-4091-82E9-F427CC4BD05C}" type="datetimeFigureOut">
              <a:rPr lang="en-US" smtClean="0"/>
              <a:pPr/>
              <a:t>1/25/2012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B46A735-D826-4C73-B648-D52E53C2F7C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AA167B-9AD4-4091-82E9-F427CC4BD05C}" type="datetimeFigureOut">
              <a:rPr lang="en-US" smtClean="0"/>
              <a:pPr/>
              <a:t>1/25/2012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46A735-D826-4C73-B648-D52E53C2F7C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AA167B-9AD4-4091-82E9-F427CC4BD05C}" type="datetimeFigureOut">
              <a:rPr lang="en-US" smtClean="0"/>
              <a:pPr/>
              <a:t>1/25/2012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46A735-D826-4C73-B648-D52E53C2F7C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5770F"/>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6AA167B-9AD4-4091-82E9-F427CC4BD05C}" type="datetimeFigureOut">
              <a:rPr lang="en-US" smtClean="0"/>
              <a:pPr/>
              <a:t>1/25/2012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46A735-D826-4C73-B648-D52E53C2F7C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upload.wikimedia.org/wikipedia/commons/9/94/Sanzio_00.jpg"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hyperlink" Target="http://www.newbanner.com/AboutPic/SOA.html" TargetMode="External"/><Relationship Id="rId2" Type="http://schemas.openxmlformats.org/officeDocument/2006/relationships/hyperlink" Target="http://en.wikipedia.org/wiki/The_School_of_Athens"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38200"/>
            <a:ext cx="7772400" cy="1371600"/>
          </a:xfrm>
        </p:spPr>
        <p:txBody>
          <a:bodyPr>
            <a:noAutofit/>
          </a:bodyPr>
          <a:lstStyle/>
          <a:p>
            <a:r>
              <a:rPr lang="en-US" sz="9600" dirty="0" smtClean="0">
                <a:solidFill>
                  <a:srgbClr val="1B23C7"/>
                </a:solidFill>
              </a:rPr>
              <a:t>RAPHAEL! </a:t>
            </a:r>
            <a:endParaRPr lang="en-US" sz="9600" dirty="0">
              <a:solidFill>
                <a:srgbClr val="1B23C7"/>
              </a:solidFill>
            </a:endParaRPr>
          </a:p>
        </p:txBody>
      </p:sp>
      <p:sp>
        <p:nvSpPr>
          <p:cNvPr id="3" name="Subtitle 2"/>
          <p:cNvSpPr>
            <a:spLocks noGrp="1"/>
          </p:cNvSpPr>
          <p:nvPr>
            <p:ph type="subTitle" idx="1"/>
          </p:nvPr>
        </p:nvSpPr>
        <p:spPr/>
        <p:txBody>
          <a:bodyPr/>
          <a:lstStyle/>
          <a:p>
            <a:endParaRPr lang="en-US"/>
          </a:p>
        </p:txBody>
      </p:sp>
      <p:pic>
        <p:nvPicPr>
          <p:cNvPr id="1026" name="Picture 2" descr="File:Sanzio 00.jpg">
            <a:hlinkClick r:id="rId2"/>
          </p:cNvPr>
          <p:cNvPicPr>
            <a:picLocks noChangeAspect="1" noChangeArrowheads="1"/>
          </p:cNvPicPr>
          <p:nvPr/>
        </p:nvPicPr>
        <p:blipFill>
          <a:blip r:embed="rId3" cstate="print"/>
          <a:srcRect/>
          <a:stretch>
            <a:fillRect/>
          </a:stretch>
        </p:blipFill>
        <p:spPr bwMode="auto">
          <a:xfrm>
            <a:off x="914400" y="2667000"/>
            <a:ext cx="7162800" cy="342900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1B23C7"/>
                </a:solidFill>
              </a:rPr>
              <a:t>Birth and Death</a:t>
            </a:r>
            <a:endParaRPr lang="en-US" dirty="0">
              <a:solidFill>
                <a:srgbClr val="1B23C7"/>
              </a:solidFill>
            </a:endParaRPr>
          </a:p>
        </p:txBody>
      </p:sp>
      <p:sp>
        <p:nvSpPr>
          <p:cNvPr id="3" name="Content Placeholder 2"/>
          <p:cNvSpPr>
            <a:spLocks noGrp="1"/>
          </p:cNvSpPr>
          <p:nvPr>
            <p:ph idx="1"/>
          </p:nvPr>
        </p:nvSpPr>
        <p:spPr/>
        <p:txBody>
          <a:bodyPr/>
          <a:lstStyle/>
          <a:p>
            <a:r>
              <a:rPr lang="en-US" dirty="0" smtClean="0">
                <a:solidFill>
                  <a:srgbClr val="1B23C7"/>
                </a:solidFill>
              </a:rPr>
              <a:t>Rafael was the son of Giovanni</a:t>
            </a:r>
            <a:r>
              <a:rPr lang="en-US" dirty="0" smtClean="0">
                <a:solidFill>
                  <a:srgbClr val="1B23C7"/>
                </a:solidFill>
              </a:rPr>
              <a:t> </a:t>
            </a:r>
            <a:r>
              <a:rPr lang="en-US" dirty="0" err="1" smtClean="0">
                <a:solidFill>
                  <a:srgbClr val="1B23C7"/>
                </a:solidFill>
              </a:rPr>
              <a:t>Sanzio</a:t>
            </a:r>
            <a:r>
              <a:rPr lang="en-US" dirty="0" smtClean="0">
                <a:solidFill>
                  <a:srgbClr val="1B23C7"/>
                </a:solidFill>
              </a:rPr>
              <a:t>, and he </a:t>
            </a:r>
            <a:r>
              <a:rPr lang="en-US" dirty="0" smtClean="0">
                <a:solidFill>
                  <a:srgbClr val="1B23C7"/>
                </a:solidFill>
              </a:rPr>
              <a:t>was </a:t>
            </a:r>
            <a:r>
              <a:rPr lang="en-US" dirty="0" smtClean="0">
                <a:solidFill>
                  <a:srgbClr val="1B23C7"/>
                </a:solidFill>
              </a:rPr>
              <a:t>born on April 6</a:t>
            </a:r>
            <a:r>
              <a:rPr lang="en-US" baseline="30000" dirty="0" smtClean="0">
                <a:solidFill>
                  <a:srgbClr val="1B23C7"/>
                </a:solidFill>
              </a:rPr>
              <a:t>th</a:t>
            </a:r>
            <a:r>
              <a:rPr lang="en-US" dirty="0" smtClean="0">
                <a:solidFill>
                  <a:srgbClr val="1B23C7"/>
                </a:solidFill>
              </a:rPr>
              <a:t> , 1483, and he died on April 6</a:t>
            </a:r>
            <a:r>
              <a:rPr lang="en-US" baseline="30000" dirty="0" smtClean="0">
                <a:solidFill>
                  <a:srgbClr val="1B23C7"/>
                </a:solidFill>
              </a:rPr>
              <a:t>th</a:t>
            </a:r>
            <a:r>
              <a:rPr lang="en-US" dirty="0" smtClean="0">
                <a:solidFill>
                  <a:srgbClr val="1B23C7"/>
                </a:solidFill>
              </a:rPr>
              <a:t>, 1520</a:t>
            </a:r>
            <a:endParaRPr lang="en-US" dirty="0">
              <a:solidFill>
                <a:srgbClr val="1B23C7"/>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2E05DD"/>
                </a:solidFill>
              </a:rPr>
              <a:t>Raphael’s Importance </a:t>
            </a:r>
            <a:endParaRPr lang="en-US" dirty="0">
              <a:solidFill>
                <a:srgbClr val="2E05DD"/>
              </a:solidFill>
            </a:endParaRPr>
          </a:p>
        </p:txBody>
      </p:sp>
      <p:sp>
        <p:nvSpPr>
          <p:cNvPr id="3" name="Content Placeholder 2"/>
          <p:cNvSpPr>
            <a:spLocks noGrp="1"/>
          </p:cNvSpPr>
          <p:nvPr>
            <p:ph idx="1"/>
          </p:nvPr>
        </p:nvSpPr>
        <p:spPr/>
        <p:txBody>
          <a:bodyPr/>
          <a:lstStyle/>
          <a:p>
            <a:r>
              <a:rPr lang="en-US" dirty="0" smtClean="0">
                <a:solidFill>
                  <a:srgbClr val="2E05DD"/>
                </a:solidFill>
              </a:rPr>
              <a:t>Raphael was enormously productive, running an unusually large workshop and despite his death at 37, a large body of his work remains. Many of his works are found in the  Apostolic Palace of the Vatican. The best known work is </a:t>
            </a:r>
            <a:r>
              <a:rPr lang="en-US" i="1" dirty="0" smtClean="0">
                <a:solidFill>
                  <a:srgbClr val="2E05DD"/>
                </a:solidFill>
              </a:rPr>
              <a:t>The School of Athens</a:t>
            </a:r>
            <a:r>
              <a:rPr lang="en-US" dirty="0" smtClean="0">
                <a:solidFill>
                  <a:srgbClr val="2E05DD"/>
                </a:solidFill>
              </a:rPr>
              <a:t> in the Vatican Stanza </a:t>
            </a:r>
            <a:r>
              <a:rPr lang="en-US" dirty="0" err="1" smtClean="0">
                <a:solidFill>
                  <a:srgbClr val="2E05DD"/>
                </a:solidFill>
              </a:rPr>
              <a:t>della</a:t>
            </a:r>
            <a:r>
              <a:rPr lang="en-US" dirty="0" smtClean="0">
                <a:solidFill>
                  <a:srgbClr val="2E05DD"/>
                </a:solidFill>
              </a:rPr>
              <a:t> </a:t>
            </a:r>
            <a:r>
              <a:rPr lang="en-US" dirty="0" err="1" smtClean="0">
                <a:solidFill>
                  <a:srgbClr val="2E05DD"/>
                </a:solidFill>
              </a:rPr>
              <a:t>Segnatura</a:t>
            </a:r>
            <a:r>
              <a:rPr lang="en-US" dirty="0" smtClean="0">
                <a:solidFill>
                  <a:srgbClr val="2E05DD"/>
                </a:solidFill>
              </a:rPr>
              <a:t>. </a:t>
            </a:r>
            <a:endParaRPr lang="en-US" dirty="0">
              <a:solidFill>
                <a:srgbClr val="2E05DD"/>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2E05DD"/>
                </a:solidFill>
              </a:rPr>
              <a:t>Raphael’s Importance Part-2</a:t>
            </a:r>
            <a:endParaRPr lang="en-US" dirty="0">
              <a:solidFill>
                <a:srgbClr val="2E05DD"/>
              </a:solidFill>
            </a:endParaRPr>
          </a:p>
        </p:txBody>
      </p:sp>
      <p:sp>
        <p:nvSpPr>
          <p:cNvPr id="3" name="Content Placeholder 2"/>
          <p:cNvSpPr>
            <a:spLocks noGrp="1"/>
          </p:cNvSpPr>
          <p:nvPr>
            <p:ph idx="1"/>
          </p:nvPr>
        </p:nvSpPr>
        <p:spPr/>
        <p:txBody>
          <a:bodyPr/>
          <a:lstStyle/>
          <a:p>
            <a:r>
              <a:rPr lang="en-US" dirty="0" smtClean="0">
                <a:solidFill>
                  <a:srgbClr val="2E05DD"/>
                </a:solidFill>
              </a:rPr>
              <a:t>After much of his early years in Rome, his work was mainly self designed. He was extremely influential in his lifetime, though outside Rome his work was mostly known from his collaborative printmaking. </a:t>
            </a:r>
            <a:endParaRPr lang="en-US" dirty="0">
              <a:solidFill>
                <a:srgbClr val="2E05DD"/>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1B23C7"/>
                </a:solidFill>
              </a:rPr>
              <a:t>Photos of Raphael</a:t>
            </a:r>
            <a:endParaRPr lang="en-US" dirty="0">
              <a:solidFill>
                <a:srgbClr val="1B23C7"/>
              </a:solidFill>
            </a:endParaRPr>
          </a:p>
        </p:txBody>
      </p:sp>
      <p:sp>
        <p:nvSpPr>
          <p:cNvPr id="3" name="Content Placeholder 2"/>
          <p:cNvSpPr>
            <a:spLocks noGrp="1"/>
          </p:cNvSpPr>
          <p:nvPr>
            <p:ph idx="1"/>
          </p:nvPr>
        </p:nvSpPr>
        <p:spPr/>
        <p:txBody>
          <a:bodyPr/>
          <a:lstStyle/>
          <a:p>
            <a:endParaRPr lang="en-US" dirty="0"/>
          </a:p>
        </p:txBody>
      </p:sp>
      <p:pic>
        <p:nvPicPr>
          <p:cNvPr id="15362" name="Picture 2" descr="http://3.bp.blogspot.com/_h9Q2_DTj5iI/TULGQgRuPTI/AAAAAAAABu0/cOz58q08-Pg/s1600/Raphael+detail.JPG"/>
          <p:cNvPicPr>
            <a:picLocks noChangeAspect="1" noChangeArrowheads="1"/>
          </p:cNvPicPr>
          <p:nvPr/>
        </p:nvPicPr>
        <p:blipFill>
          <a:blip r:embed="rId2" cstate="print"/>
          <a:srcRect/>
          <a:stretch>
            <a:fillRect/>
          </a:stretch>
        </p:blipFill>
        <p:spPr bwMode="auto">
          <a:xfrm>
            <a:off x="381000" y="3733800"/>
            <a:ext cx="4343400" cy="2209800"/>
          </a:xfrm>
          <a:prstGeom prst="rect">
            <a:avLst/>
          </a:prstGeom>
          <a:noFill/>
        </p:spPr>
      </p:pic>
      <p:pic>
        <p:nvPicPr>
          <p:cNvPr id="1026" name="Picture 2" descr="http://upload.wikimedia.org/wikipedia/commons/thumb/9/94/Sanzio_00.jpg/220px-Sanzio_00.jpg"/>
          <p:cNvPicPr>
            <a:picLocks noChangeAspect="1" noChangeArrowheads="1"/>
          </p:cNvPicPr>
          <p:nvPr/>
        </p:nvPicPr>
        <p:blipFill>
          <a:blip r:embed="rId3" cstate="print"/>
          <a:srcRect/>
          <a:stretch>
            <a:fillRect/>
          </a:stretch>
        </p:blipFill>
        <p:spPr bwMode="auto">
          <a:xfrm>
            <a:off x="457200" y="1600200"/>
            <a:ext cx="3429000" cy="2133600"/>
          </a:xfrm>
          <a:prstGeom prst="rect">
            <a:avLst/>
          </a:prstGeom>
          <a:noFill/>
        </p:spPr>
      </p:pic>
      <p:pic>
        <p:nvPicPr>
          <p:cNvPr id="1030" name="Picture 6" descr="http://www.artist-biography.info/artist_pictures/raphael.jpg"/>
          <p:cNvPicPr>
            <a:picLocks noChangeAspect="1" noChangeArrowheads="1"/>
          </p:cNvPicPr>
          <p:nvPr/>
        </p:nvPicPr>
        <p:blipFill>
          <a:blip r:embed="rId4" cstate="print"/>
          <a:srcRect/>
          <a:stretch>
            <a:fillRect/>
          </a:stretch>
        </p:blipFill>
        <p:spPr bwMode="auto">
          <a:xfrm>
            <a:off x="5105400" y="1600200"/>
            <a:ext cx="2933700" cy="421005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1B23C7"/>
                </a:solidFill>
              </a:rPr>
              <a:t>Raphael’s Paintings</a:t>
            </a:r>
            <a:endParaRPr lang="en-US" dirty="0">
              <a:solidFill>
                <a:srgbClr val="1B23C7"/>
              </a:solidFill>
            </a:endParaRPr>
          </a:p>
        </p:txBody>
      </p:sp>
      <p:sp>
        <p:nvSpPr>
          <p:cNvPr id="3" name="Content Placeholder 2"/>
          <p:cNvSpPr>
            <a:spLocks noGrp="1"/>
          </p:cNvSpPr>
          <p:nvPr>
            <p:ph idx="1"/>
          </p:nvPr>
        </p:nvSpPr>
        <p:spPr/>
        <p:txBody>
          <a:bodyPr/>
          <a:lstStyle/>
          <a:p>
            <a:endParaRPr lang="en-US" dirty="0"/>
          </a:p>
        </p:txBody>
      </p:sp>
      <p:pic>
        <p:nvPicPr>
          <p:cNvPr id="18434" name="Picture 2" descr="http://t3.gstatic.com/images?q=tbn:ANd9GcRHKM--B95fFSPaiTMRK4CjCKPcZ7KIbmlgzT7nS4clYoUoyIdNFWObRvkE"/>
          <p:cNvPicPr>
            <a:picLocks noChangeAspect="1" noChangeArrowheads="1"/>
          </p:cNvPicPr>
          <p:nvPr/>
        </p:nvPicPr>
        <p:blipFill>
          <a:blip r:embed="rId2" cstate="print"/>
          <a:srcRect/>
          <a:stretch>
            <a:fillRect/>
          </a:stretch>
        </p:blipFill>
        <p:spPr bwMode="auto">
          <a:xfrm>
            <a:off x="457200" y="1600200"/>
            <a:ext cx="3124200" cy="3962400"/>
          </a:xfrm>
          <a:prstGeom prst="rect">
            <a:avLst/>
          </a:prstGeom>
          <a:noFill/>
        </p:spPr>
      </p:pic>
      <p:pic>
        <p:nvPicPr>
          <p:cNvPr id="18436" name="Picture 4" descr="http://www.arthistoryguide.com/images/246.jpg"/>
          <p:cNvPicPr>
            <a:picLocks noChangeAspect="1" noChangeArrowheads="1"/>
          </p:cNvPicPr>
          <p:nvPr/>
        </p:nvPicPr>
        <p:blipFill>
          <a:blip r:embed="rId3" cstate="print"/>
          <a:srcRect/>
          <a:stretch>
            <a:fillRect/>
          </a:stretch>
        </p:blipFill>
        <p:spPr bwMode="auto">
          <a:xfrm>
            <a:off x="3581400" y="1600200"/>
            <a:ext cx="2438400" cy="3962400"/>
          </a:xfrm>
          <a:prstGeom prst="rect">
            <a:avLst/>
          </a:prstGeom>
          <a:noFill/>
        </p:spPr>
      </p:pic>
      <p:pic>
        <p:nvPicPr>
          <p:cNvPr id="18438" name="Picture 6" descr="http://upload.wikimedia.org/wikipedia/commons/thumb/7/72/Giovanni_Santi_-_Christ_supported_by_two_angels.jpg/220px-Giovanni_Santi_-_Christ_supported_by_two_angels.jpg"/>
          <p:cNvPicPr>
            <a:picLocks noChangeAspect="1" noChangeArrowheads="1"/>
          </p:cNvPicPr>
          <p:nvPr/>
        </p:nvPicPr>
        <p:blipFill>
          <a:blip r:embed="rId4" cstate="print"/>
          <a:srcRect/>
          <a:stretch>
            <a:fillRect/>
          </a:stretch>
        </p:blipFill>
        <p:spPr bwMode="auto">
          <a:xfrm>
            <a:off x="5943600" y="1600200"/>
            <a:ext cx="2819400" cy="38862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1B23C7"/>
                </a:solidFill>
              </a:rPr>
              <a:t>Works Cited</a:t>
            </a:r>
            <a:endParaRPr lang="en-US" dirty="0">
              <a:solidFill>
                <a:srgbClr val="1B23C7"/>
              </a:solidFill>
            </a:endParaRPr>
          </a:p>
        </p:txBody>
      </p:sp>
      <p:sp>
        <p:nvSpPr>
          <p:cNvPr id="3" name="Content Placeholder 2"/>
          <p:cNvSpPr>
            <a:spLocks noGrp="1"/>
          </p:cNvSpPr>
          <p:nvPr>
            <p:ph idx="1"/>
          </p:nvPr>
        </p:nvSpPr>
        <p:spPr/>
        <p:txBody>
          <a:bodyPr/>
          <a:lstStyle/>
          <a:p>
            <a:r>
              <a:rPr lang="en-US" dirty="0" smtClean="0">
                <a:hlinkClick r:id="rId2"/>
              </a:rPr>
              <a:t>http://</a:t>
            </a:r>
            <a:r>
              <a:rPr lang="en-US" dirty="0" smtClean="0">
                <a:hlinkClick r:id="rId2"/>
              </a:rPr>
              <a:t>en.wikipedia.org/wiki/The_School_of_Athens</a:t>
            </a:r>
            <a:r>
              <a:rPr lang="en-US" dirty="0" smtClean="0"/>
              <a:t> </a:t>
            </a:r>
          </a:p>
          <a:p>
            <a:r>
              <a:rPr lang="en-US" dirty="0" smtClean="0">
                <a:hlinkClick r:id="rId3"/>
              </a:rPr>
              <a:t>http://</a:t>
            </a:r>
            <a:r>
              <a:rPr lang="en-US" dirty="0" smtClean="0">
                <a:hlinkClick r:id="rId3"/>
              </a:rPr>
              <a:t>www.newbanner.com/AboutPic/SOA.html</a:t>
            </a:r>
            <a:r>
              <a:rPr lang="en-US" dirty="0" smtClean="0"/>
              <a:t> </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TotalTime>
  <Words>141</Words>
  <Application>Microsoft Office PowerPoint</Application>
  <PresentationFormat>On-screen Show (4:3)</PresentationFormat>
  <Paragraphs>12</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RAPHAEL! </vt:lpstr>
      <vt:lpstr>Birth and Death</vt:lpstr>
      <vt:lpstr>Raphael’s Importance </vt:lpstr>
      <vt:lpstr>Raphael’s Importance Part-2</vt:lpstr>
      <vt:lpstr>Photos of Raphael</vt:lpstr>
      <vt:lpstr>Raphael’s Paintings</vt:lpstr>
      <vt:lpstr>Works Cited</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RAPHAEL! </dc:title>
  <dc:creator>admin</dc:creator>
  <cp:lastModifiedBy>admin</cp:lastModifiedBy>
  <cp:revision>10</cp:revision>
  <dcterms:created xsi:type="dcterms:W3CDTF">2012-01-24T19:53:16Z</dcterms:created>
  <dcterms:modified xsi:type="dcterms:W3CDTF">2012-01-25T20:02:01Z</dcterms:modified>
</cp:coreProperties>
</file>